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  <p:sldMasterId id="2147483700" r:id="rId2"/>
  </p:sldMasterIdLst>
  <p:notesMasterIdLst>
    <p:notesMasterId r:id="rId11"/>
  </p:notesMasterIdLst>
  <p:sldIdLst>
    <p:sldId id="256" r:id="rId3"/>
    <p:sldId id="257" r:id="rId4"/>
    <p:sldId id="261" r:id="rId5"/>
    <p:sldId id="258" r:id="rId6"/>
    <p:sldId id="260" r:id="rId7"/>
    <p:sldId id="262" r:id="rId8"/>
    <p:sldId id="259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CC00"/>
    <a:srgbClr val="990099"/>
    <a:srgbClr val="1B22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00D2BE-8C04-489B-9671-2245BE6E58CD}" type="datetimeFigureOut">
              <a:rPr lang="en-ZA" smtClean="0"/>
              <a:t>2024/11/07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E3003-DAF0-4072-93CF-ACDC814AAF4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20624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9D6F5-A9D4-C22B-732C-A31A172FB9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209393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1AFD6E-3459-290F-1147-F0C47ACEEA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46774"/>
            <a:ext cx="9144000" cy="106689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4674D3-6FB9-5549-B0F2-FD61E82D1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5A9FD-3128-4127-8219-10F92F17FD97}" type="datetime1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39BBC-C979-2C77-493E-CF5498AEB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13B7E-A51C-D9CD-2189-650A9D63B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913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155F0-A6D4-C39B-394F-0B16E9C9C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1860F-B260-57CE-E12B-2C9486031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97A506-84DA-B196-6382-7E79F1904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0538A-DB23-4C4F-9DC5-44E7DEEA918D}" type="datetime1">
              <a:rPr lang="en-US" smtClean="0"/>
              <a:t>11/7/2024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541E8E-E86A-23F9-EE16-EF328C404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6E0968-C284-F983-BE72-82C1A3435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83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D8633-AC3B-E617-1C54-84932DDD7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236" y="1514688"/>
            <a:ext cx="8584164" cy="3138875"/>
          </a:xfrm>
        </p:spPr>
        <p:txBody>
          <a:bodyPr anchor="b">
            <a:normAutofit/>
          </a:bodyPr>
          <a:lstStyle>
            <a:lvl1pPr>
              <a:defRPr sz="36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68C242-ECAB-AEC3-7E9B-F9854AF31C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74236" y="4963885"/>
            <a:ext cx="8584165" cy="1125765"/>
          </a:xfrm>
        </p:spPr>
        <p:txBody>
          <a:bodyPr>
            <a:normAutofit/>
          </a:bodyPr>
          <a:lstStyle>
            <a:lvl1pPr marL="0" indent="0">
              <a:buNone/>
              <a:defRPr sz="1600" cap="all" spc="30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0D9B82-EEF4-2CD7-61FE-BAFB2B96D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866AE-CA3D-4797-BC1B-B56FAD2F9900}" type="datetime1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22B6-F7A8-70A5-B023-FCAD5D7C4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5D758-2E38-8A8D-75BC-667F6A23B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01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60DFF-11BD-F5F4-35D4-1986ABBD3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D1279-E9A9-702E-144D-61114B788E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7824" y="2159175"/>
            <a:ext cx="4977453" cy="40177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84E624-7A76-56EC-FA0D-E2AA8EF9B9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8391" y="2159175"/>
            <a:ext cx="4985785" cy="40177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9D7DF5-30AD-AE47-D516-5CEE82770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09A63-28BD-4933-8FDD-49587461383A}" type="datetime1">
              <a:rPr lang="en-US" smtClean="0"/>
              <a:t>11/7/2024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05C503-B649-B083-6341-F6E376AF8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53EA35-CF5A-DB36-8B14-5C184B6F1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538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BA3D8-FDD9-329B-BCC6-BBF47F01B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348" y="602671"/>
            <a:ext cx="10429303" cy="76892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EEF7DC-0699-CB3C-A7CB-39035D89A4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1349" y="1696325"/>
            <a:ext cx="4963538" cy="647700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52EB40-99E1-CCA4-BAFA-F51AA56CF2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81349" y="2344025"/>
            <a:ext cx="4963538" cy="38333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8979BC-6B50-751D-D569-F360938B05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22669" y="1696325"/>
            <a:ext cx="4987982" cy="647700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A3A26F-230E-2D25-6BDC-6ECA00FAEF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22669" y="2344025"/>
            <a:ext cx="4987982" cy="383337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182A01-DE7C-3BA4-96FF-CDEF2F60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EF0FC-B656-48D4-8104-14515E0E8337}" type="datetime1">
              <a:rPr lang="en-US" smtClean="0"/>
              <a:t>11/7/2024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CAA828-0166-8ECD-BCE8-654BEFDD7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90C0D2-459A-04AA-FD90-7687D2FE8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554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D549F-FA71-857F-E02E-3CB63CE68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569611-F911-D3D4-B613-ACCDA56C4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9E79C-60A4-4D27-8413-387252D6B08C}" type="datetime1">
              <a:rPr lang="en-US" smtClean="0"/>
              <a:t>11/7/2024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EA1961-0B6B-8FEB-F2CB-C42E90EF2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2AA80E-3139-9F1B-9C3E-2A76628CF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639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F54789-9F96-511A-0FB6-24F6A8418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2A989-AB1B-4E03-A90F-99860A5D01B5}" type="datetime1">
              <a:rPr lang="en-US" smtClean="0"/>
              <a:t>11/7/2024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780399-ADEF-8F74-9F59-6AD804C93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6A34F-ABAB-9C4E-38A1-C6EEB944B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525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E3917-2BF6-1CE2-F34B-49F0D09A1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07868"/>
            <a:ext cx="3640713" cy="2062594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15B8F-A9F3-8583-FFF1-175021F17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2898" y="807867"/>
            <a:ext cx="5922489" cy="505318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D90AFF-A949-CE9E-6B94-C1B6196129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00652"/>
            <a:ext cx="3640713" cy="2868336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95267E-088F-FB9A-9469-551890F29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A9B3-491F-49E5-A3FA-010BB3247C4B}" type="datetime1">
              <a:rPr lang="en-US" smtClean="0"/>
              <a:t>11/7/2024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EA3FFC-B3A6-C0B6-5DAE-70BE0D6FB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08D35F-BC2E-8D14-060F-449CBAF7C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863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909ED-ED97-A3CE-5569-77B45F414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0881"/>
            <a:ext cx="3639312" cy="206259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83BB3A-9E24-DE4C-9619-1502F1B6F3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47408" y="919595"/>
            <a:ext cx="6107979" cy="501361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B4CE1F-29E0-88BB-8489-E58236B8B1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00652"/>
            <a:ext cx="3643889" cy="2868336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4B7212-6816-FFD1-50B2-58844AD38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899CA-277B-4A65-8C79-D45868E2E98F}" type="datetime1">
              <a:rPr lang="en-US" smtClean="0"/>
              <a:t>11/7/2024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417744-5A24-B7B7-5FD6-E98E60832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DA4D1-A71D-A7A6-3D0C-294E5D28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914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990AE-F72C-4C2E-E2D0-7A8D7EEF0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41B46D-142E-8C8E-C4F4-B6B1586A6F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4D92E3-36AD-2615-0166-6B73C34F1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5E275-5B8E-49C0-983B-13A165F58596}" type="datetime1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BFB69-319D-2284-2734-217160D39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6883B0-C775-5BD2-8EC6-A41D19BCA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039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040463-6D41-8D45-088A-540B0D1883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92281"/>
            <a:ext cx="2628900" cy="558468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5F2276-7F04-F3F7-E3CE-F81C8DC63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92281"/>
            <a:ext cx="7734300" cy="558468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802BF-9E0C-3251-8FAE-81F07DB05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59493-6253-4113-8938-DFCEB952C878}" type="datetime1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F1754-5B8F-A9FA-E8B1-06E04CE28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01E6A8-5139-ECD4-CC0C-32FFC6741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9802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EA029-FDCF-693A-2DE4-832EC97A92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5A15A1-7317-C269-A1A8-678B831EC8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F0319E-D0DA-6C13-FE64-9603B6669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70804-ABC6-4599-B234-BE7E8FDEF061}" type="datetime1">
              <a:rPr lang="en-US" smtClean="0"/>
              <a:t>11/7/2024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82FDF-AB76-D371-F906-FD587B7D2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MAJOLA 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9905A1-D686-9BDD-C8B7-293AAFB9C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BAE49-23DC-422E-B0ED-5AD7B0781A5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786620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3CADB-D3D3-6B23-9F2B-9515B7924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AEF8A-A5A6-92BB-A542-D5625D576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49E1F-42FB-6B2B-F800-58FF2202A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1D726-A806-4B2D-88CA-595A40366B1A}" type="datetime1">
              <a:rPr lang="en-US" smtClean="0"/>
              <a:t>11/7/2024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5AD50-EB79-8C07-D459-602C31E2B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MAJOLA 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0AE55-81DD-7F8E-22F6-E27C7E71A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BAE49-23DC-422E-B0ED-5AD7B0781A5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465263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E93D6-0280-2710-4A41-BDB9BBE58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9082B2-12E9-48B7-9833-8ABA04F439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08ED84-65FD-4F40-F710-A0152F450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FB710-F7F5-474E-AFA3-510C44A93B3D}" type="datetime1">
              <a:rPr lang="en-US" smtClean="0"/>
              <a:t>11/7/2024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AD807-FC4A-A1F2-9334-901D28349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MAJOLA 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0885C8-6419-97D6-4231-EAC8F878E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BAE49-23DC-422E-B0ED-5AD7B0781A5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720638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693FD-10B5-FDA5-1C7F-1D4BD11E5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B6287-7978-8393-CC01-B06DA25261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E743F1-1FE8-D750-4850-022F112BAC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7C9638-7E6E-877C-0B8A-655182AC5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6E6B6-B476-461B-8807-EAA37E677F1E}" type="datetime1">
              <a:rPr lang="en-US" smtClean="0"/>
              <a:t>11/7/2024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3A9E08-E227-A4B4-9B56-D076A9DFD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MAJOLA 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7D9D03-5050-283F-3B33-4F8360CB9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BAE49-23DC-422E-B0ED-5AD7B0781A5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514211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58507-5936-7CF9-A5A2-FA228C8B9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20E614-3C77-514B-F1BC-4AB2650689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13A834-2684-7CA5-905C-8FA8DD4133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719101-C2BE-9304-F166-3968A4B163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07A1F1-9B09-2C22-CDF5-4EF99892C3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C034F1-3854-686C-7C98-D4BDB2533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55DD9-82F8-4B69-AB4F-E4FC4E29F733}" type="datetime1">
              <a:rPr lang="en-US" smtClean="0"/>
              <a:t>11/7/2024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C0171C-3019-4C89-D3A8-326216382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MAJOLA 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8D45CC-A071-5921-4E82-39AC2C132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BAE49-23DC-422E-B0ED-5AD7B0781A5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375281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EF0EE-5247-8DD4-BDF8-4F1C3D83A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0123E1-B24F-356C-FC45-A961A2B95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A6AB6-88F4-49E8-AB8B-1236A4C9DCAC}" type="datetime1">
              <a:rPr lang="en-US" smtClean="0"/>
              <a:t>11/7/2024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8C1B28-D124-616A-A15E-B6856EA9E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MAJOLA 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922258-600F-4BF8-4892-B12BB0BB7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BAE49-23DC-422E-B0ED-5AD7B0781A5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921673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C42441-D197-6437-9C88-52505F07D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09B66-4F7E-4E8F-97F0-C071B4A34CB3}" type="datetime1">
              <a:rPr lang="en-US" smtClean="0"/>
              <a:t>11/7/2024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DD34B5-43BF-AA1B-D5BA-C01DC50CE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MAJOLA 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416817-58A8-3873-BED8-3618B3C97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BAE49-23DC-422E-B0ED-5AD7B0781A5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346545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88B09-351F-E08F-4F3A-2F5337649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1FED31-41F6-B1BA-567E-49268480F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2238B-E52D-065E-37CD-313A1CB56D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16934F-F0AC-81C9-9EE1-68E30DFFA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9A13F-B779-4721-BC71-8C35554CFB34}" type="datetime1">
              <a:rPr lang="en-US" smtClean="0"/>
              <a:t>11/7/2024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C2E75F-7DF6-E5E1-4357-2000B2020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MAJOLA 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B8F56-B416-BB73-7170-E6E255BA1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BAE49-23DC-422E-B0ED-5AD7B0781A5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78633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A85A1-E3D4-FA22-D372-31073190B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017892-FEF0-5CF6-3379-273129FA28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978DFD-4F7A-A3FC-485E-4E05B9B808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F37AD5-63C2-CDD5-3B1F-0BE382B57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0A1D-303A-4DE0-8AE3-FD41624850E5}" type="datetime1">
              <a:rPr lang="en-US" smtClean="0"/>
              <a:t>11/7/2024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050CCC-AFFC-DAC1-405B-516A1B2BC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MAJOLA 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9011F8-E05C-30A0-46E1-A12CF753E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BAE49-23DC-422E-B0ED-5AD7B0781A5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609776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B819D-3CAD-31C6-6CBB-48F5139E6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D624D3-C5C4-4A05-C42D-CE3118E73B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BF9EAB-6B31-3B5E-0455-9D217B330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99DF4-2C1C-4D73-A30E-70D5CDF40C90}" type="datetime1">
              <a:rPr lang="en-US" smtClean="0"/>
              <a:t>11/7/2024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69CD9-E195-AEA7-B287-948186215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MAJOLA 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1F7489-50DA-0C31-A6F2-37BF1D5C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BAE49-23DC-422E-B0ED-5AD7B0781A5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970095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F1FC3D-0E4C-16B6-8A7E-BCBF34142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59D36E-67CA-DF2D-C119-09C01C6F48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6133B1-3304-50F8-A3E8-68753B506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AB859-A280-4904-9759-EDC7D42BA227}" type="datetime1">
              <a:rPr lang="en-US" smtClean="0"/>
              <a:t>11/7/2024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00CEC-A545-08BE-859D-EECEBCECC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MAJOLA 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451D8-1456-73D1-112B-11FFBFE62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BAE49-23DC-422E-B0ED-5AD7B0781A5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230782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6B6B1-DBF4-B034-6992-B7F06881E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F5710E-0BB2-4B70-091E-1786CB175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D0F04-A951-48F8-937C-3A6FF046F78D}" type="datetime1">
              <a:rPr lang="en-US" smtClean="0"/>
              <a:t>11/7/2024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D5920D-93F9-B268-5544-BB2B7E291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MAJOLA K</a:t>
            </a:r>
            <a:endParaRPr lang="en-Z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EFB0C-8579-5A1A-76D8-944D57C28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BAE49-23DC-422E-B0ED-5AD7B0781A5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15971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5858A62-FE72-978B-BE71-05908D82E1A4}"/>
              </a:ext>
            </a:extLst>
          </p:cNvPr>
          <p:cNvSpPr/>
          <p:nvPr/>
        </p:nvSpPr>
        <p:spPr>
          <a:xfrm>
            <a:off x="0" y="0"/>
            <a:ext cx="12192000" cy="6860161"/>
          </a:xfrm>
          <a:prstGeom prst="rect">
            <a:avLst/>
          </a:prstGeom>
          <a:solidFill>
            <a:schemeClr val="bg2">
              <a:lumMod val="75000"/>
              <a:alpha val="1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FA14B7-4740-5D9F-6489-BAD00C3E0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108" y="588245"/>
            <a:ext cx="10449784" cy="12659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90487F-803F-C5AF-BD93-39C0FC738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7824" y="2157984"/>
            <a:ext cx="10442448" cy="39038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6FCEF-4EDF-C2EF-7D81-FEFF7042F3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78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300" baseline="0">
                <a:solidFill>
                  <a:schemeClr val="tx2"/>
                </a:solidFill>
              </a:defRPr>
            </a:lvl1pPr>
          </a:lstStyle>
          <a:p>
            <a:fld id="{AA1D38E6-081D-422B-AF57-DCEEE20ECFF7}" type="datetime1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663BC-4D46-C74D-DDF2-9D25B4D96F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MAJOLA K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B4EAE-CB5C-D14B-77EF-7B155FA683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fld id="{C68AC1EC-23E2-4F0E-A5A4-674EC8DB95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648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2" r:id="rId6"/>
    <p:sldLayoutId id="2147483688" r:id="rId7"/>
    <p:sldLayoutId id="2147483689" r:id="rId8"/>
    <p:sldLayoutId id="2147483690" r:id="rId9"/>
    <p:sldLayoutId id="2147483691" r:id="rId10"/>
    <p:sldLayoutId id="2147483693" r:id="rId11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2DC-AF76-1819-24A3-41BCD7DEA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B3B3E-3076-A047-FE3D-EF10A54D24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47867-BB03-9A26-B624-32E1F8F554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2C171C-0460-46EF-AB6E-20B3609E03CE}" type="datetime1">
              <a:rPr lang="en-US" smtClean="0"/>
              <a:t>11/7/2024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B657A0-2FF0-411E-B464-D43375752A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ZA"/>
              <a:t>MAJOLA K</a:t>
            </a:r>
            <a:endParaRPr lang="en-Z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0E1BFB-5136-3849-E76D-B15E212CDA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BBAE49-23DC-422E-B0ED-5AD7B0781A5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06905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A close-up of a network&#10;&#10;Description automatically generated">
            <a:extLst>
              <a:ext uri="{FF2B5EF4-FFF2-40B4-BE49-F238E27FC236}">
                <a16:creationId xmlns:a16="http://schemas.microsoft.com/office/drawing/2014/main" id="{52B1107B-D0E6-7899-7A50-A33D007B62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143" r="2" b="2"/>
          <a:stretch/>
        </p:blipFill>
        <p:spPr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21" name="Freeform: Shape 10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2" name="Freeform: Shape 12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2C7F1-05C3-9586-C332-3BE3F7E27C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271000" cy="3204134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ZA" sz="4400" dirty="0">
                <a:latin typeface="Arial Black" panose="020B0A04020102020204" pitchFamily="34" charset="0"/>
              </a:rPr>
              <a:t>A DEVOUT AND GODLY MAN WHO WAS NOT SAVED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861F24-768E-914A-5900-CED59199F1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ZA" sz="2000" b="1" dirty="0">
                <a:solidFill>
                  <a:srgbClr val="FF0000"/>
                </a:solidFill>
              </a:rPr>
              <a:t>THURSDAY BIBLE CLASSES </a:t>
            </a:r>
          </a:p>
          <a:p>
            <a:pPr>
              <a:lnSpc>
                <a:spcPct val="110000"/>
              </a:lnSpc>
            </a:pPr>
            <a:endParaRPr lang="en-ZA" sz="2000" b="1" dirty="0">
              <a:solidFill>
                <a:srgbClr val="FF0000"/>
              </a:solidFill>
            </a:endParaRPr>
          </a:p>
          <a:p>
            <a:pPr>
              <a:lnSpc>
                <a:spcPct val="110000"/>
              </a:lnSpc>
            </a:pPr>
            <a:r>
              <a:rPr lang="en-ZA" sz="2000" b="1" dirty="0">
                <a:solidFill>
                  <a:srgbClr val="FF0000"/>
                </a:solidFill>
              </a:rPr>
              <a:t>MAJOLA K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BB2022-62F5-B503-8B80-0138D9A79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662DD-079A-4111-9E61-076D77E44A89}" type="datetime1">
              <a:rPr lang="en-US" smtClean="0"/>
              <a:t>11/7/2024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8DB4B8-D6E6-E4EC-F094-8908F653A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MAJOLA 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D7324D-715F-E03C-1F13-9E6EA5D47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8437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9913E-8FC8-9EE3-7ADF-0ACA59257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792" y="136525"/>
            <a:ext cx="10449784" cy="709613"/>
          </a:xfrm>
        </p:spPr>
        <p:txBody>
          <a:bodyPr/>
          <a:lstStyle/>
          <a:p>
            <a:pPr algn="ctr"/>
            <a:r>
              <a:rPr lang="en-GB" b="1" dirty="0"/>
              <a:t>Acts 10:1-6</a:t>
            </a:r>
            <a:endParaRPr lang="en-Z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160F5-AAC7-9EA6-2A25-4C2AACF1D0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622" y="1179872"/>
            <a:ext cx="7045402" cy="517647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2400" dirty="0"/>
              <a:t>​</a:t>
            </a:r>
            <a:r>
              <a:rPr lang="en-GB" sz="2400" baseline="30000" dirty="0"/>
              <a:t>1</a:t>
            </a:r>
            <a:r>
              <a:rPr lang="en-GB" sz="2400" dirty="0"/>
              <a:t> There was a certain man in Caesarea called </a:t>
            </a:r>
            <a:r>
              <a:rPr lang="en-GB" sz="2400" b="1" dirty="0">
                <a:solidFill>
                  <a:srgbClr val="FF0000"/>
                </a:solidFill>
              </a:rPr>
              <a:t>Cornelius</a:t>
            </a:r>
            <a:r>
              <a:rPr lang="en-GB" sz="2400" dirty="0"/>
              <a:t>, a centurion of what was called the Italian Regiment, </a:t>
            </a:r>
            <a:r>
              <a:rPr lang="en-GB" sz="2400" baseline="30000" dirty="0"/>
              <a:t>2</a:t>
            </a:r>
            <a:r>
              <a:rPr lang="en-GB" sz="2400" dirty="0"/>
              <a:t> </a:t>
            </a:r>
            <a:r>
              <a:rPr lang="en-GB" sz="2400" b="1" dirty="0">
                <a:solidFill>
                  <a:srgbClr val="FF0000"/>
                </a:solidFill>
              </a:rPr>
              <a:t>a devout man and one who feared God with all his household</a:t>
            </a:r>
            <a:r>
              <a:rPr lang="en-GB" sz="2400" dirty="0"/>
              <a:t>, who </a:t>
            </a:r>
            <a:r>
              <a:rPr lang="en-GB" sz="2400" b="1" dirty="0">
                <a:solidFill>
                  <a:srgbClr val="1B22A5"/>
                </a:solidFill>
              </a:rPr>
              <a:t>gave alms generously to the people, and prayed to God always. </a:t>
            </a:r>
            <a:r>
              <a:rPr lang="en-GB" sz="2400" baseline="30000" dirty="0"/>
              <a:t>3</a:t>
            </a:r>
            <a:r>
              <a:rPr lang="en-GB" sz="2400" dirty="0"/>
              <a:t> About the ninth hour of the day he saw clearly </a:t>
            </a:r>
            <a:r>
              <a:rPr lang="en-GB" sz="2400" b="1" dirty="0">
                <a:solidFill>
                  <a:srgbClr val="C00000"/>
                </a:solidFill>
              </a:rPr>
              <a:t>in a vision an angel of God </a:t>
            </a:r>
            <a:r>
              <a:rPr lang="en-GB" sz="2400" dirty="0"/>
              <a:t>coming in and saying to him, “Cornelius!” </a:t>
            </a:r>
            <a:r>
              <a:rPr lang="en-GB" sz="2400" baseline="30000" dirty="0"/>
              <a:t>4</a:t>
            </a:r>
            <a:r>
              <a:rPr lang="en-GB" sz="2400" dirty="0"/>
              <a:t> And when he observed him, he was afraid, and said, </a:t>
            </a:r>
            <a:r>
              <a:rPr lang="en-GB" sz="2400" b="1" dirty="0"/>
              <a:t>“What is it, lord?” </a:t>
            </a:r>
            <a:r>
              <a:rPr lang="en-GB" sz="2400" dirty="0"/>
              <a:t>So he said to him, “Your prayers and your alms have come up for a memorial before God. </a:t>
            </a:r>
            <a:r>
              <a:rPr lang="en-GB" sz="2400" baseline="30000" dirty="0"/>
              <a:t>5</a:t>
            </a:r>
            <a:r>
              <a:rPr lang="en-GB" sz="2400" dirty="0"/>
              <a:t> Now send men to Joppa, and send for Simon whose surname is Peter. </a:t>
            </a:r>
            <a:r>
              <a:rPr lang="en-GB" sz="2400" baseline="30000" dirty="0"/>
              <a:t>6</a:t>
            </a:r>
            <a:r>
              <a:rPr lang="en-GB" sz="2400" dirty="0"/>
              <a:t> He is lodging with Simon, a tanner, whose house is by the sea. He will tell you what you must do.”</a:t>
            </a:r>
            <a:endParaRPr lang="en-ZA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EF67B6-C5F8-F607-3CF4-CDF1E11516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7824" y="6356350"/>
            <a:ext cx="2743200" cy="365125"/>
          </a:xfrm>
        </p:spPr>
        <p:txBody>
          <a:bodyPr/>
          <a:lstStyle/>
          <a:p>
            <a:fld id="{7F65AC0F-49DF-46C7-8379-86C8854BBF3C}" type="datetime1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15193-72FD-90E2-5411-2C9ED1523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32320" y="6356350"/>
            <a:ext cx="4297680" cy="365125"/>
          </a:xfrm>
        </p:spPr>
        <p:txBody>
          <a:bodyPr/>
          <a:lstStyle/>
          <a:p>
            <a:r>
              <a:rPr lang="en-US" dirty="0"/>
              <a:t>MAJOLA 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A972D-2341-E0E7-3AE5-10A84266E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9999" y="6356350"/>
            <a:ext cx="521207" cy="365125"/>
          </a:xfrm>
        </p:spPr>
        <p:txBody>
          <a:bodyPr/>
          <a:lstStyle/>
          <a:p>
            <a:fld id="{C68AC1EC-23E2-4F0E-A5A4-674EC8DB954E}" type="slidenum">
              <a:rPr lang="en-US" smtClean="0"/>
              <a:t>2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B040E23-0D26-B0B8-98E8-21D8BDC58A98}"/>
              </a:ext>
            </a:extLst>
          </p:cNvPr>
          <p:cNvCxnSpPr/>
          <p:nvPr/>
        </p:nvCxnSpPr>
        <p:spPr>
          <a:xfrm>
            <a:off x="7472516" y="1091381"/>
            <a:ext cx="0" cy="50636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26E7CC0-261E-BE32-FCB4-0C7F7BAF7B27}"/>
              </a:ext>
            </a:extLst>
          </p:cNvPr>
          <p:cNvSpPr/>
          <p:nvPr/>
        </p:nvSpPr>
        <p:spPr>
          <a:xfrm>
            <a:off x="7561009" y="1027267"/>
            <a:ext cx="4474656" cy="53731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Gentile army officer, stationed in Caesarea,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 was a devout man and a believer in the true God, along with his household.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This would also include those who worked for him as well as his wife, children, and slaves.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 gave aid to people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 prayed constantly</a:t>
            </a:r>
          </a:p>
          <a:p>
            <a:pPr marL="914400" indent="-914400" algn="l"/>
            <a:endParaRPr lang="en-GB" sz="2400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marL="914400" indent="-914400" algn="ctr"/>
            <a:r>
              <a:rPr lang="en-GB" sz="2800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Yet, he was not saved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33B164-9094-6DE7-901F-6F0B41C80C01}"/>
              </a:ext>
            </a:extLst>
          </p:cNvPr>
          <p:cNvSpPr/>
          <p:nvPr/>
        </p:nvSpPr>
        <p:spPr>
          <a:xfrm>
            <a:off x="7561009" y="1169835"/>
            <a:ext cx="4386171" cy="50636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>
                <a:solidFill>
                  <a:schemeClr val="tx1"/>
                </a:solidFill>
              </a:rPr>
              <a:t>The phrase “lord” here is in reference to “Sir”</a:t>
            </a:r>
          </a:p>
          <a:p>
            <a:pPr algn="ctr"/>
            <a:r>
              <a:rPr lang="en-ZA" sz="2800" dirty="0">
                <a:solidFill>
                  <a:schemeClr val="tx1"/>
                </a:solidFill>
              </a:rPr>
              <a:t>Same as what Paul said “who are you lord?” and Sarah saying to Abraham “lord” </a:t>
            </a:r>
          </a:p>
          <a:p>
            <a:pPr algn="ctr"/>
            <a:r>
              <a:rPr lang="en-ZA" sz="2800" dirty="0">
                <a:solidFill>
                  <a:schemeClr val="tx1"/>
                </a:solidFill>
              </a:rPr>
              <a:t>Simply means “sir” in the context they are used</a:t>
            </a:r>
          </a:p>
          <a:p>
            <a:pPr algn="ctr"/>
            <a:r>
              <a:rPr lang="en-ZA" sz="2800" dirty="0">
                <a:solidFill>
                  <a:schemeClr val="tx1"/>
                </a:solidFill>
              </a:rPr>
              <a:t>It shows humbleness, respect and fear sometimes</a:t>
            </a:r>
          </a:p>
        </p:txBody>
      </p:sp>
    </p:spTree>
    <p:extLst>
      <p:ext uri="{BB962C8B-B14F-4D97-AF65-F5344CB8AC3E}">
        <p14:creationId xmlns:p14="http://schemas.microsoft.com/office/powerpoint/2010/main" val="27605749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61265-FF92-A9C7-EF91-E94A8E79B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779F6-889B-9C4A-5DB2-CF72B0CFA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792" y="136525"/>
            <a:ext cx="10449784" cy="709613"/>
          </a:xfrm>
        </p:spPr>
        <p:txBody>
          <a:bodyPr/>
          <a:lstStyle/>
          <a:p>
            <a:pPr algn="ctr"/>
            <a:r>
              <a:rPr lang="en-GB" b="1" dirty="0"/>
              <a:t>Acts 10:1-6</a:t>
            </a:r>
            <a:endParaRPr lang="en-Z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D36DA-410A-57F0-C5F0-E29948C86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622" y="1179872"/>
            <a:ext cx="7045402" cy="517647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2400" dirty="0"/>
              <a:t>​</a:t>
            </a:r>
            <a:r>
              <a:rPr lang="en-GB" sz="2400" baseline="30000" dirty="0"/>
              <a:t>1</a:t>
            </a:r>
            <a:r>
              <a:rPr lang="en-GB" sz="2400" dirty="0"/>
              <a:t> There was a certain man in Caesarea called </a:t>
            </a:r>
            <a:r>
              <a:rPr lang="en-GB" sz="2400" b="1" dirty="0">
                <a:solidFill>
                  <a:srgbClr val="FF0000"/>
                </a:solidFill>
              </a:rPr>
              <a:t>Cornelius</a:t>
            </a:r>
            <a:r>
              <a:rPr lang="en-GB" sz="2400" dirty="0"/>
              <a:t>, a centurion of what was called the Italian Regiment, </a:t>
            </a:r>
            <a:r>
              <a:rPr lang="en-GB" sz="2400" baseline="30000" dirty="0"/>
              <a:t>2</a:t>
            </a:r>
            <a:r>
              <a:rPr lang="en-GB" sz="2400" dirty="0"/>
              <a:t> </a:t>
            </a:r>
            <a:r>
              <a:rPr lang="en-GB" sz="2400" b="1" dirty="0">
                <a:solidFill>
                  <a:srgbClr val="FF0000"/>
                </a:solidFill>
              </a:rPr>
              <a:t>a devout man and one who feared God with all his household</a:t>
            </a:r>
            <a:r>
              <a:rPr lang="en-GB" sz="2400" dirty="0"/>
              <a:t>, who </a:t>
            </a:r>
            <a:r>
              <a:rPr lang="en-GB" sz="2400" b="1" dirty="0">
                <a:solidFill>
                  <a:srgbClr val="1B22A5"/>
                </a:solidFill>
              </a:rPr>
              <a:t>gave alms generously to the people, and prayed to God always. </a:t>
            </a:r>
            <a:r>
              <a:rPr lang="en-GB" sz="2400" baseline="30000" dirty="0"/>
              <a:t>3</a:t>
            </a:r>
            <a:r>
              <a:rPr lang="en-GB" sz="2400" dirty="0"/>
              <a:t> About the ninth hour of the day he saw clearly </a:t>
            </a:r>
            <a:r>
              <a:rPr lang="en-GB" sz="2400" b="1" dirty="0">
                <a:solidFill>
                  <a:srgbClr val="C00000"/>
                </a:solidFill>
              </a:rPr>
              <a:t>in a vision an angel of God </a:t>
            </a:r>
            <a:r>
              <a:rPr lang="en-GB" sz="2400" dirty="0"/>
              <a:t>coming in and saying to him, “Cornelius!” </a:t>
            </a:r>
            <a:r>
              <a:rPr lang="en-GB" sz="2400" baseline="30000" dirty="0"/>
              <a:t>4</a:t>
            </a:r>
            <a:r>
              <a:rPr lang="en-GB" sz="2400" dirty="0"/>
              <a:t> And when he observed him, he was afraid, and said, </a:t>
            </a:r>
            <a:r>
              <a:rPr lang="en-GB" sz="2400" b="1" dirty="0"/>
              <a:t>“What is it, lord?” </a:t>
            </a:r>
            <a:r>
              <a:rPr lang="en-GB" sz="2400" dirty="0"/>
              <a:t>So he said to him, </a:t>
            </a:r>
            <a:r>
              <a:rPr lang="en-GB" sz="3000" b="1" dirty="0">
                <a:solidFill>
                  <a:srgbClr val="00B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“YOUR PRAYERS AND YOUR ALMS HAVE COME UP FOR A MEMORIAL BEFORE GOD. </a:t>
            </a:r>
            <a:r>
              <a:rPr lang="en-GB" sz="2400" baseline="30000" dirty="0"/>
              <a:t>5</a:t>
            </a:r>
            <a:r>
              <a:rPr lang="en-GB" sz="2400" dirty="0"/>
              <a:t> Now send men to Joppa, and send for Simon whose surname is Peter. </a:t>
            </a:r>
            <a:r>
              <a:rPr lang="en-GB" sz="2400" baseline="30000" dirty="0"/>
              <a:t>6</a:t>
            </a:r>
            <a:r>
              <a:rPr lang="en-GB" sz="2400" dirty="0"/>
              <a:t> He is lodging with Simon, a tanner, whose house is by the sea. He will tell you what you must do.”</a:t>
            </a:r>
            <a:endParaRPr lang="en-ZA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641D56-7A7C-EBE8-20C2-75CD1BEA80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7824" y="6356350"/>
            <a:ext cx="2743200" cy="365125"/>
          </a:xfrm>
        </p:spPr>
        <p:txBody>
          <a:bodyPr/>
          <a:lstStyle/>
          <a:p>
            <a:fld id="{B7C2576F-13F2-4B20-AB5E-D4E568B13461}" type="datetime1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9FA72-0533-C721-8E1E-C61ECF299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32320" y="6356350"/>
            <a:ext cx="4297680" cy="365125"/>
          </a:xfrm>
        </p:spPr>
        <p:txBody>
          <a:bodyPr/>
          <a:lstStyle/>
          <a:p>
            <a:r>
              <a:rPr lang="en-US" dirty="0"/>
              <a:t>MAJOLA 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80F81-17A5-E732-477F-6941FEE5E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9999" y="6356350"/>
            <a:ext cx="521207" cy="365125"/>
          </a:xfrm>
        </p:spPr>
        <p:txBody>
          <a:bodyPr/>
          <a:lstStyle/>
          <a:p>
            <a:fld id="{C68AC1EC-23E2-4F0E-A5A4-674EC8DB954E}" type="slidenum">
              <a:rPr lang="en-US" smtClean="0"/>
              <a:t>3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38F4AF0-AA25-50FC-74FF-7ABF8C1EF865}"/>
              </a:ext>
            </a:extLst>
          </p:cNvPr>
          <p:cNvCxnSpPr/>
          <p:nvPr/>
        </p:nvCxnSpPr>
        <p:spPr>
          <a:xfrm>
            <a:off x="7472516" y="1091381"/>
            <a:ext cx="0" cy="50636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8CBD8FAA-E4F0-6289-C5E9-8E7400F003B7}"/>
              </a:ext>
            </a:extLst>
          </p:cNvPr>
          <p:cNvSpPr/>
          <p:nvPr/>
        </p:nvSpPr>
        <p:spPr>
          <a:xfrm>
            <a:off x="7561009" y="1313374"/>
            <a:ext cx="4474656" cy="47092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 was not a wicked man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0000"/>
                </a:solidFill>
                <a:latin typeface="Open Sans" panose="020B0606030504020204" pitchFamily="34" charset="0"/>
              </a:rPr>
              <a:t>He was not an evil man, nor an evil doer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 was godly, and his household was godly as well.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0000"/>
                </a:solidFill>
                <a:latin typeface="Open Sans" panose="020B0606030504020204" pitchFamily="34" charset="0"/>
              </a:rPr>
              <a:t>He was a gentile who feared God according to the OT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God heard his prayers and became a memorial to Him</a:t>
            </a:r>
            <a:endParaRPr lang="en-GB" sz="2400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marL="914400" indent="-914400" algn="ctr"/>
            <a:r>
              <a:rPr lang="en-GB" sz="2800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Yet, he was not saved</a:t>
            </a:r>
          </a:p>
        </p:txBody>
      </p:sp>
    </p:spTree>
    <p:extLst>
      <p:ext uri="{BB962C8B-B14F-4D97-AF65-F5344CB8AC3E}">
        <p14:creationId xmlns:p14="http://schemas.microsoft.com/office/powerpoint/2010/main" val="8333637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26AC1-EC19-F82E-A96A-6CC8CA6E8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AE4DD-6D10-91FA-5740-37219AC54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792" y="136525"/>
            <a:ext cx="10449784" cy="709613"/>
          </a:xfrm>
        </p:spPr>
        <p:txBody>
          <a:bodyPr/>
          <a:lstStyle/>
          <a:p>
            <a:pPr marL="0" indent="0" algn="ctr">
              <a:buNone/>
            </a:pPr>
            <a:r>
              <a:rPr lang="en-GB" sz="3200" b="1" dirty="0"/>
              <a:t>Acts 10:21-23</a:t>
            </a:r>
            <a:endParaRPr lang="en-ZA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CABA9-B9C4-971D-AAEC-95E79B0D7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728" y="1034948"/>
            <a:ext cx="7045402" cy="517647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GB" sz="2800" baseline="30000" dirty="0"/>
              <a:t>21</a:t>
            </a:r>
            <a:r>
              <a:rPr lang="en-GB" sz="2800" dirty="0"/>
              <a:t> Then Peter went down to the men who had been sent to him from Cornelius, and said, “Yes, I am he whom you seek. For what reason have you come?” </a:t>
            </a:r>
            <a:r>
              <a:rPr lang="en-GB" sz="2800" baseline="30000" dirty="0"/>
              <a:t>22</a:t>
            </a:r>
            <a:r>
              <a:rPr lang="en-GB" sz="2800" dirty="0"/>
              <a:t> And they said, “Cornelius the centurion, a just man, one who fears God and has a good reputation among all the nation of the Jews, </a:t>
            </a:r>
            <a:r>
              <a:rPr lang="en-GB" sz="2800" b="1" dirty="0">
                <a:solidFill>
                  <a:srgbClr val="C00000"/>
                </a:solidFill>
              </a:rPr>
              <a:t>was divinely instructed by a holy angel to summon you to his house, and to hear words from you.” </a:t>
            </a:r>
            <a:r>
              <a:rPr lang="en-GB" sz="2800" baseline="30000" dirty="0"/>
              <a:t>23</a:t>
            </a:r>
            <a:r>
              <a:rPr lang="en-GB" sz="2800" dirty="0"/>
              <a:t> Then he invited them in and lodged them. On the next day Peter went away with them, and some brethren from Joppa accompanied him.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57A5CF-128A-F254-0A9F-C901D1BE40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7824" y="6356350"/>
            <a:ext cx="2743200" cy="365125"/>
          </a:xfrm>
        </p:spPr>
        <p:txBody>
          <a:bodyPr/>
          <a:lstStyle/>
          <a:p>
            <a:fld id="{C37B284D-6636-499A-87B9-77F65316A1FD}" type="datetime1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0EA31-E830-390E-18BA-A2CA14452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32320" y="6356350"/>
            <a:ext cx="4297680" cy="365125"/>
          </a:xfrm>
        </p:spPr>
        <p:txBody>
          <a:bodyPr/>
          <a:lstStyle/>
          <a:p>
            <a:r>
              <a:rPr lang="en-US" dirty="0"/>
              <a:t>MAJOLA 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B8E9A-AD0C-1FC2-19DD-47241038D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9999" y="6356350"/>
            <a:ext cx="521207" cy="365125"/>
          </a:xfrm>
        </p:spPr>
        <p:txBody>
          <a:bodyPr/>
          <a:lstStyle/>
          <a:p>
            <a:fld id="{C68AC1EC-23E2-4F0E-A5A4-674EC8DB954E}" type="slidenum">
              <a:rPr lang="en-US" smtClean="0"/>
              <a:t>4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EEA227E-0288-B5ED-8D40-4E27267B4C06}"/>
              </a:ext>
            </a:extLst>
          </p:cNvPr>
          <p:cNvCxnSpPr/>
          <p:nvPr/>
        </p:nvCxnSpPr>
        <p:spPr>
          <a:xfrm>
            <a:off x="7472516" y="1091381"/>
            <a:ext cx="0" cy="50636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31CE80FF-A99E-2B87-0B24-47C3527CF487}"/>
              </a:ext>
            </a:extLst>
          </p:cNvPr>
          <p:cNvSpPr/>
          <p:nvPr/>
        </p:nvSpPr>
        <p:spPr>
          <a:xfrm>
            <a:off x="7523939" y="720315"/>
            <a:ext cx="4463843" cy="56360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baseline="30000" dirty="0">
                <a:solidFill>
                  <a:schemeClr val="tx1"/>
                </a:solidFill>
              </a:rPr>
              <a:t>11</a:t>
            </a:r>
            <a:r>
              <a:rPr lang="en-GB" sz="2200" dirty="0">
                <a:solidFill>
                  <a:schemeClr val="tx1"/>
                </a:solidFill>
              </a:rPr>
              <a:t> At that very moment, three men stood before the house where I was, having been sent to me from Caesarea. </a:t>
            </a:r>
            <a:r>
              <a:rPr lang="en-GB" sz="2200" baseline="30000" dirty="0">
                <a:solidFill>
                  <a:schemeClr val="tx1"/>
                </a:solidFill>
              </a:rPr>
              <a:t>12</a:t>
            </a:r>
            <a:r>
              <a:rPr lang="en-GB" sz="2200" dirty="0">
                <a:solidFill>
                  <a:schemeClr val="tx1"/>
                </a:solidFill>
              </a:rPr>
              <a:t> Then the Spirit told me to go with them, doubting nothing. Moreover these six brethren accompanied me, and we entered the man’s house. </a:t>
            </a:r>
            <a:r>
              <a:rPr lang="en-GB" sz="2200" baseline="30000" dirty="0">
                <a:solidFill>
                  <a:schemeClr val="tx1"/>
                </a:solidFill>
              </a:rPr>
              <a:t>13</a:t>
            </a:r>
            <a:r>
              <a:rPr lang="en-GB" sz="2200" dirty="0">
                <a:solidFill>
                  <a:schemeClr val="tx1"/>
                </a:solidFill>
              </a:rPr>
              <a:t> </a:t>
            </a:r>
            <a:r>
              <a:rPr lang="en-GB" sz="2200" b="1" dirty="0">
                <a:solidFill>
                  <a:srgbClr val="00B050"/>
                </a:solidFill>
              </a:rPr>
              <a:t>And he told us how he had seen an angel standing in his house, who said to him, ‘Send men to Joppa, </a:t>
            </a:r>
            <a:r>
              <a:rPr lang="en-GB" sz="2200" dirty="0">
                <a:solidFill>
                  <a:schemeClr val="tx1"/>
                </a:solidFill>
              </a:rPr>
              <a:t>and call for Simon whose surname is Peter, </a:t>
            </a:r>
            <a:r>
              <a:rPr lang="en-GB" sz="2200" baseline="30000" dirty="0">
                <a:solidFill>
                  <a:schemeClr val="tx1"/>
                </a:solidFill>
              </a:rPr>
              <a:t>14</a:t>
            </a:r>
            <a:r>
              <a:rPr lang="en-GB" sz="2200" dirty="0">
                <a:solidFill>
                  <a:schemeClr val="tx1"/>
                </a:solidFill>
              </a:rPr>
              <a:t> </a:t>
            </a:r>
            <a:r>
              <a:rPr lang="en-GB" sz="2200" b="1" dirty="0">
                <a:solidFill>
                  <a:srgbClr val="FF0000"/>
                </a:solidFill>
              </a:rPr>
              <a:t>WHO WILL TELL YOU WORDS BY WHICH YOU AND ALL YOUR HOUSEHOLD WILL BE SAVED.’</a:t>
            </a:r>
            <a:endParaRPr lang="en-GB" sz="2200" b="1" dirty="0">
              <a:solidFill>
                <a:schemeClr val="tx1"/>
              </a:solidFill>
            </a:endParaRPr>
          </a:p>
          <a:p>
            <a:pPr algn="ctr"/>
            <a:r>
              <a:rPr lang="en-GB" sz="2200" dirty="0">
                <a:solidFill>
                  <a:schemeClr val="tx1"/>
                </a:solidFill>
              </a:rPr>
              <a:t>Acts 11:11-14</a:t>
            </a:r>
            <a:endParaRPr lang="en-ZA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1318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10BF6-4C36-E688-DCD4-B6314AC4B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108" y="588245"/>
            <a:ext cx="10449784" cy="660452"/>
          </a:xfrm>
        </p:spPr>
        <p:txBody>
          <a:bodyPr/>
          <a:lstStyle/>
          <a:p>
            <a:pPr algn="ctr"/>
            <a:r>
              <a:rPr lang="en-GB" sz="3200" b="1" dirty="0"/>
              <a:t>Acts 10:32-33, Acts 10:40-43</a:t>
            </a:r>
            <a:endParaRPr lang="en-Z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DE8DA-828C-25B7-2A43-1E00097C3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8443" y="1415635"/>
            <a:ext cx="10900601" cy="48131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400" baseline="30000" dirty="0"/>
              <a:t>32</a:t>
            </a:r>
            <a:r>
              <a:rPr lang="en-GB" sz="2400" dirty="0"/>
              <a:t> Send therefore to Joppa and call Simon here, whose surname is Peter. He is lodging in the house of Simon, a tanner, by the sea. When he comes, he will speak to you.’ </a:t>
            </a:r>
            <a:r>
              <a:rPr lang="en-GB" sz="2400" baseline="30000" dirty="0"/>
              <a:t>33</a:t>
            </a:r>
            <a:r>
              <a:rPr lang="en-GB" sz="2400" dirty="0"/>
              <a:t> So I sent to you immediately, and you have done well to come. Now therefore, we are all present before God, to hear all the things commanded you by God.” </a:t>
            </a:r>
            <a:r>
              <a:rPr lang="en-GB" sz="2400" baseline="30000" dirty="0"/>
              <a:t>40</a:t>
            </a:r>
            <a:r>
              <a:rPr lang="en-GB" sz="2400" dirty="0"/>
              <a:t> Him God raised up on the third day, and showed Him openly, </a:t>
            </a:r>
            <a:r>
              <a:rPr lang="en-GB" sz="2400" baseline="30000" dirty="0"/>
              <a:t>41</a:t>
            </a:r>
            <a:r>
              <a:rPr lang="en-GB" sz="2400" dirty="0"/>
              <a:t> not to all the people, but to witnesses chosen before by God, even to us who ate and drank with Him after He arose from the dead. </a:t>
            </a:r>
            <a:r>
              <a:rPr lang="en-GB" sz="2400" baseline="30000" dirty="0"/>
              <a:t>42</a:t>
            </a:r>
            <a:r>
              <a:rPr lang="en-GB" sz="2400" dirty="0"/>
              <a:t> And He commanded us to preach to the people, and to testify that it is He who was ordained by God to be Judge of the living and the dead. </a:t>
            </a:r>
            <a:r>
              <a:rPr lang="en-GB" sz="2400" baseline="30000" dirty="0"/>
              <a:t>43</a:t>
            </a:r>
            <a:r>
              <a:rPr lang="en-GB" sz="2400" dirty="0"/>
              <a:t> To Him all the prophets witness that, through His name, whoever believes in Him will receive remission of sins.”</a:t>
            </a:r>
            <a:endParaRPr lang="en-ZA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F038E-195D-0452-352F-E196C40092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7824" y="6356350"/>
            <a:ext cx="2743200" cy="365125"/>
          </a:xfrm>
        </p:spPr>
        <p:txBody>
          <a:bodyPr/>
          <a:lstStyle/>
          <a:p>
            <a:fld id="{67B4D481-9112-4E87-BC6C-D43976B71D72}" type="datetime1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AC989-F8E5-4077-DFFE-B5A8773A4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32320" y="6356350"/>
            <a:ext cx="4297680" cy="365125"/>
          </a:xfrm>
        </p:spPr>
        <p:txBody>
          <a:bodyPr/>
          <a:lstStyle/>
          <a:p>
            <a:r>
              <a:rPr lang="en-US"/>
              <a:t>MAJOLA K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69A91E-21E1-5CED-B044-F0D60CBC6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9999" y="6356350"/>
            <a:ext cx="521207" cy="365125"/>
          </a:xfrm>
        </p:spPr>
        <p:txBody>
          <a:bodyPr/>
          <a:lstStyle/>
          <a:p>
            <a:fld id="{C68AC1EC-23E2-4F0E-A5A4-674EC8DB954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998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C2C59-1E3B-04C8-74C3-4DC07B3BB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108" y="588245"/>
            <a:ext cx="10449784" cy="601458"/>
          </a:xfrm>
        </p:spPr>
        <p:txBody>
          <a:bodyPr/>
          <a:lstStyle/>
          <a:p>
            <a:pPr algn="ctr"/>
            <a:r>
              <a:rPr lang="en-GB" b="1" dirty="0"/>
              <a:t>Acts 10:44-48</a:t>
            </a:r>
            <a:endParaRPr lang="en-Z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4A704-ED5C-A917-082B-7974B21A3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487" y="1282913"/>
            <a:ext cx="6336557" cy="4986842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GB" sz="2400" baseline="30000" dirty="0"/>
              <a:t>44</a:t>
            </a:r>
            <a:r>
              <a:rPr lang="en-GB" sz="2400" dirty="0"/>
              <a:t> While </a:t>
            </a:r>
            <a:r>
              <a:rPr lang="en-GB" sz="2400" b="1" dirty="0">
                <a:solidFill>
                  <a:srgbClr val="FF0000"/>
                </a:solidFill>
              </a:rPr>
              <a:t>Peter was still speaking </a:t>
            </a:r>
            <a:r>
              <a:rPr lang="en-GB" sz="2400" dirty="0"/>
              <a:t>these words, the </a:t>
            </a:r>
            <a:r>
              <a:rPr lang="en-GB" sz="2400" b="1" dirty="0">
                <a:solidFill>
                  <a:srgbClr val="C00000"/>
                </a:solidFill>
              </a:rPr>
              <a:t>Holy Spirit fell upon all those who heard the word.</a:t>
            </a:r>
            <a:r>
              <a:rPr lang="en-GB" sz="2400" dirty="0"/>
              <a:t> </a:t>
            </a:r>
            <a:r>
              <a:rPr lang="en-GB" sz="2400" baseline="30000" dirty="0"/>
              <a:t>45</a:t>
            </a:r>
            <a:r>
              <a:rPr lang="en-GB" sz="2400" dirty="0"/>
              <a:t> And those of the circumcision who believed were astonished, as many as came with Peter, because the gift of the </a:t>
            </a:r>
            <a:r>
              <a:rPr lang="en-GB" sz="2400" b="1" dirty="0">
                <a:solidFill>
                  <a:srgbClr val="0000FF"/>
                </a:solidFill>
              </a:rPr>
              <a:t>Holy Spirit had been poured out on the Gentiles also. </a:t>
            </a:r>
            <a:r>
              <a:rPr lang="en-GB" sz="2400" b="1" baseline="30000" dirty="0">
                <a:solidFill>
                  <a:srgbClr val="0000FF"/>
                </a:solidFill>
              </a:rPr>
              <a:t>46</a:t>
            </a:r>
            <a:r>
              <a:rPr lang="en-GB" sz="2400" b="1" dirty="0">
                <a:solidFill>
                  <a:srgbClr val="0000FF"/>
                </a:solidFill>
              </a:rPr>
              <a:t> For they heard them speak with tongues and magnify God.</a:t>
            </a:r>
            <a:r>
              <a:rPr lang="en-GB" sz="2400" dirty="0">
                <a:solidFill>
                  <a:srgbClr val="0000FF"/>
                </a:solidFill>
              </a:rPr>
              <a:t> </a:t>
            </a:r>
            <a:r>
              <a:rPr lang="en-GB" sz="2400" dirty="0"/>
              <a:t>Then Peter answered, </a:t>
            </a:r>
            <a:r>
              <a:rPr lang="en-GB" sz="2400" baseline="30000" dirty="0"/>
              <a:t>47</a:t>
            </a:r>
            <a:r>
              <a:rPr lang="en-GB" sz="2400" dirty="0"/>
              <a:t> “</a:t>
            </a:r>
            <a:r>
              <a:rPr lang="en-GB" sz="2400" b="1" dirty="0">
                <a:solidFill>
                  <a:srgbClr val="990099"/>
                </a:solidFill>
                <a:latin typeface="Arial Rounded MT Bold" panose="020F0704030504030204" pitchFamily="34" charset="0"/>
              </a:rPr>
              <a:t>Can anyone forbid water, that these should not be baptized </a:t>
            </a:r>
            <a:r>
              <a:rPr lang="en-GB" sz="2400" dirty="0"/>
              <a:t>who have received the Holy Spirit just as we have?” </a:t>
            </a:r>
            <a:r>
              <a:rPr lang="en-GB" sz="2400" baseline="30000" dirty="0"/>
              <a:t>48</a:t>
            </a:r>
            <a:r>
              <a:rPr lang="en-GB" sz="2400" dirty="0"/>
              <a:t> And </a:t>
            </a:r>
            <a:r>
              <a:rPr lang="en-GB" sz="2400" b="1" dirty="0">
                <a:solidFill>
                  <a:srgbClr val="990099"/>
                </a:solidFill>
                <a:latin typeface="Arial Rounded MT Bold" panose="020F0704030504030204" pitchFamily="34" charset="0"/>
              </a:rPr>
              <a:t>he commanded them to be baptized in the name of the Lord</a:t>
            </a:r>
            <a:r>
              <a:rPr lang="en-GB" sz="2400" dirty="0">
                <a:solidFill>
                  <a:srgbClr val="990099"/>
                </a:solidFill>
                <a:latin typeface="Arial Rounded MT Bold" panose="020F0704030504030204" pitchFamily="34" charset="0"/>
              </a:rPr>
              <a:t>. </a:t>
            </a:r>
            <a:r>
              <a:rPr lang="en-GB" sz="2400" dirty="0"/>
              <a:t>Then they asked him to stay a few days. </a:t>
            </a:r>
            <a:endParaRPr lang="en-ZA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F4C28B-6F62-1559-F3E7-4396051527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7824" y="6356350"/>
            <a:ext cx="2743200" cy="365125"/>
          </a:xfrm>
        </p:spPr>
        <p:txBody>
          <a:bodyPr/>
          <a:lstStyle/>
          <a:p>
            <a:fld id="{0C6DD21A-F6C9-4C12-BAF2-DD00270EF80A}" type="datetime1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F8B54-C716-17D3-7CCA-577BF3BEF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32320" y="6356350"/>
            <a:ext cx="4297680" cy="365125"/>
          </a:xfrm>
        </p:spPr>
        <p:txBody>
          <a:bodyPr/>
          <a:lstStyle/>
          <a:p>
            <a:r>
              <a:rPr lang="en-US"/>
              <a:t>MAJOLA 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82A90-6B7D-744C-300C-090F7CC5F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9999" y="6356350"/>
            <a:ext cx="521207" cy="365125"/>
          </a:xfrm>
        </p:spPr>
        <p:txBody>
          <a:bodyPr/>
          <a:lstStyle/>
          <a:p>
            <a:fld id="{C68AC1EC-23E2-4F0E-A5A4-674EC8DB954E}" type="slidenum">
              <a:rPr lang="en-US" smtClean="0"/>
              <a:t>6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63E9CD6-FC4B-F18E-E45C-D281380F9B18}"/>
              </a:ext>
            </a:extLst>
          </p:cNvPr>
          <p:cNvSpPr txBox="1">
            <a:spLocks/>
          </p:cNvSpPr>
          <p:nvPr/>
        </p:nvSpPr>
        <p:spPr>
          <a:xfrm>
            <a:off x="7683861" y="2045522"/>
            <a:ext cx="4006741" cy="34550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ZA" sz="2400" dirty="0"/>
              <a:t>Peter does not say, ok the Holy Spirit fell upon them, they are saved!!!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ZA" sz="2400" dirty="0"/>
              <a:t>He has not finished what he came to do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ZA" sz="2400" dirty="0"/>
              <a:t>Notice the relationship between verse 47 and 48</a:t>
            </a:r>
          </a:p>
        </p:txBody>
      </p:sp>
    </p:spTree>
    <p:extLst>
      <p:ext uri="{BB962C8B-B14F-4D97-AF65-F5344CB8AC3E}">
        <p14:creationId xmlns:p14="http://schemas.microsoft.com/office/powerpoint/2010/main" val="268267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99B56-CFBC-4DEA-81EC-C06F75918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108" y="588245"/>
            <a:ext cx="10449784" cy="630955"/>
          </a:xfrm>
        </p:spPr>
        <p:txBody>
          <a:bodyPr/>
          <a:lstStyle/>
          <a:p>
            <a:pPr algn="ctr"/>
            <a:r>
              <a:rPr lang="en-GB" b="1" i="0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THINGS TO NOTE</a:t>
            </a:r>
            <a:endParaRPr lang="en-ZA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117BF-1916-C9E9-7FDE-356AFCE60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488" y="1527029"/>
            <a:ext cx="10442448" cy="4657461"/>
          </a:xfrm>
        </p:spPr>
        <p:txBody>
          <a:bodyPr>
            <a:normAutofit fontScale="85000" lnSpcReduction="10000"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en-GB" sz="32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His good deeds, faith, and prayers were not able to save him.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GB" sz="32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Being visited by an angel did not declare him saved.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GB" sz="32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The angel did not tell Cornelius what to do to be saved, other than instructing him to fetch a Peter.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GB" sz="3200" dirty="0">
                <a:solidFill>
                  <a:srgbClr val="000000"/>
                </a:solidFill>
                <a:latin typeface="Open Sans" panose="020B0606030504020204" pitchFamily="34" charset="0"/>
              </a:rPr>
              <a:t>The Holy Spirit falling on them did not make them to be saved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GB" sz="32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They were saved through  </a:t>
            </a:r>
            <a:r>
              <a:rPr lang="en-GB" sz="2800" i="1" baseline="30000" dirty="0">
                <a:latin typeface="Arial Rounded MT Bold" panose="020F0704030504030204" pitchFamily="34" charset="0"/>
              </a:rPr>
              <a:t>21</a:t>
            </a:r>
            <a:r>
              <a:rPr lang="en-GB" sz="2800" i="1" dirty="0">
                <a:latin typeface="Arial Rounded MT Bold" panose="020F0704030504030204" pitchFamily="34" charset="0"/>
              </a:rPr>
              <a:t> Baptism, which corresponds to this, now saves you, not as a removal of dirt from the body but as an appeal to God for a good conscience, through the resurrection of Jesus Christ, 1 Peter 3:21 (ESV)</a:t>
            </a:r>
            <a:endParaRPr lang="en-GB" sz="3200" b="0" i="1" dirty="0">
              <a:solidFill>
                <a:srgbClr val="000000"/>
              </a:solidFill>
              <a:effectLst/>
              <a:latin typeface="Arial Rounded MT Bold" panose="020F07040305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8B7C21-354F-DB17-F949-DC4B8FDAD0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7824" y="6356350"/>
            <a:ext cx="2743200" cy="365125"/>
          </a:xfrm>
        </p:spPr>
        <p:txBody>
          <a:bodyPr/>
          <a:lstStyle/>
          <a:p>
            <a:fld id="{29E9EED2-A96D-4C15-952C-DD5E1D18569F}" type="datetime1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5847B2-6A51-903B-5610-2E9EC61D0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32320" y="6356350"/>
            <a:ext cx="4297680" cy="365125"/>
          </a:xfrm>
        </p:spPr>
        <p:txBody>
          <a:bodyPr/>
          <a:lstStyle/>
          <a:p>
            <a:r>
              <a:rPr lang="en-US"/>
              <a:t>MAJOLA 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219BF7-AB84-9EC2-4F57-4DBB1C7E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9999" y="6356350"/>
            <a:ext cx="521207" cy="365125"/>
          </a:xfrm>
        </p:spPr>
        <p:txBody>
          <a:bodyPr/>
          <a:lstStyle/>
          <a:p>
            <a:fld id="{C68AC1EC-23E2-4F0E-A5A4-674EC8DB954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304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E1E3C-4B21-AA3E-C6BD-D8F310621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108" y="588245"/>
            <a:ext cx="10449784" cy="591626"/>
          </a:xfrm>
        </p:spPr>
        <p:txBody>
          <a:bodyPr/>
          <a:lstStyle/>
          <a:p>
            <a:pPr algn="ctr"/>
            <a:r>
              <a:rPr lang="en-ZA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EFE4C-F878-FEFF-8D12-8598FBAB28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035" y="1179871"/>
            <a:ext cx="5371017" cy="50898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b="1" dirty="0">
                <a:solidFill>
                  <a:srgbClr val="FF0000"/>
                </a:solidFill>
              </a:rPr>
              <a:t>WHO WILL TELL YOU WORDS BY WHICH YOU AND ALL YOUR HOUSEHOLD WILL BE SAVED.’ </a:t>
            </a:r>
          </a:p>
          <a:p>
            <a:pPr lvl="1"/>
            <a:r>
              <a:rPr lang="en-GB" sz="1600" dirty="0"/>
              <a:t>Words are of fundamental importance in Christ's system of faith. </a:t>
            </a:r>
          </a:p>
          <a:p>
            <a:pPr lvl="1"/>
            <a:r>
              <a:rPr lang="en-GB" sz="1600" dirty="0"/>
              <a:t>The gospel (revealed in words) is the power of God to salvation (Romans 1:16). </a:t>
            </a:r>
          </a:p>
          <a:p>
            <a:pPr lvl="1"/>
            <a:r>
              <a:rPr lang="en-GB" sz="1600" dirty="0"/>
              <a:t>God chose to save the world by the "foolishness of preaching" (1 Cor. 1:21 KJV). </a:t>
            </a:r>
          </a:p>
          <a:p>
            <a:pPr lvl="1"/>
            <a:r>
              <a:rPr lang="en-GB" sz="1600" dirty="0"/>
              <a:t>We are called by the gospel (2 Thess. 2:13). </a:t>
            </a:r>
          </a:p>
          <a:p>
            <a:pPr lvl="1"/>
            <a:r>
              <a:rPr lang="en-GB" sz="1600" dirty="0"/>
              <a:t>God manifested his hope of eternal life in his word through the preaching of Paul and others (Titus 1:3). </a:t>
            </a:r>
          </a:p>
          <a:p>
            <a:pPr lvl="1"/>
            <a:r>
              <a:rPr lang="en-GB" sz="1600" dirty="0"/>
              <a:t>Every case of conversion in the book of Acts is preceded by the preaching of the good news about Jesus. </a:t>
            </a:r>
          </a:p>
          <a:p>
            <a:pPr lvl="1"/>
            <a:r>
              <a:rPr lang="en-GB" sz="1600" dirty="0"/>
              <a:t>The sword of the Spirit is the Word of God (Eph. 6:17).</a:t>
            </a:r>
            <a:endParaRPr lang="en-ZA" sz="16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B2A651-874E-173B-917F-B6783CBB3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0538A-DB23-4C4F-9DC5-44E7DEEA918D}" type="datetime1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B8EE7D-9946-FF37-1B75-97A7BE20D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MAJOLA 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636C69-9326-3737-5B41-3E596FC4C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375334-B29B-F4B0-FB01-213BC7F72FBE}"/>
              </a:ext>
            </a:extLst>
          </p:cNvPr>
          <p:cNvSpPr/>
          <p:nvPr/>
        </p:nvSpPr>
        <p:spPr>
          <a:xfrm>
            <a:off x="5717555" y="1337187"/>
            <a:ext cx="6233651" cy="472461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000" baseline="30000" dirty="0"/>
              <a:t>16</a:t>
            </a:r>
            <a:r>
              <a:rPr lang="en-GB" sz="3000" dirty="0"/>
              <a:t> For I am not ashamed of </a:t>
            </a:r>
            <a:r>
              <a:rPr lang="en-GB" sz="3000" b="1" dirty="0">
                <a:solidFill>
                  <a:srgbClr val="0000FF"/>
                </a:solidFill>
                <a:latin typeface="Arial Rounded MT Bold" panose="020F0704030504030204" pitchFamily="34" charset="0"/>
              </a:rPr>
              <a:t>the gospel</a:t>
            </a:r>
            <a:r>
              <a:rPr lang="en-GB" sz="3000" dirty="0"/>
              <a:t>, </a:t>
            </a:r>
            <a:r>
              <a:rPr lang="en-GB" sz="3000" b="1" dirty="0"/>
              <a:t>for it is the power of God for salvation </a:t>
            </a:r>
            <a:r>
              <a:rPr lang="en-GB" sz="3000" dirty="0"/>
              <a:t>to everyone who believes, to the Jew first and also </a:t>
            </a:r>
            <a:r>
              <a:rPr lang="en-GB" sz="3000" b="1" dirty="0">
                <a:solidFill>
                  <a:srgbClr val="C00000"/>
                </a:solidFill>
              </a:rPr>
              <a:t>to the Greek</a:t>
            </a:r>
            <a:r>
              <a:rPr lang="en-GB" sz="3000" dirty="0"/>
              <a:t>. </a:t>
            </a:r>
            <a:r>
              <a:rPr lang="en-GB" sz="3000" baseline="30000" dirty="0"/>
              <a:t>17</a:t>
            </a:r>
            <a:r>
              <a:rPr lang="en-GB" sz="3000" dirty="0"/>
              <a:t> </a:t>
            </a:r>
            <a:r>
              <a:rPr lang="en-GB" sz="3000" b="1" dirty="0">
                <a:solidFill>
                  <a:srgbClr val="0000FF"/>
                </a:solidFill>
                <a:latin typeface="Arial Rounded MT Bold" panose="020F0704030504030204" pitchFamily="34" charset="0"/>
              </a:rPr>
              <a:t>For in it </a:t>
            </a:r>
            <a:r>
              <a:rPr lang="en-GB" sz="3000" b="1" u="sng" dirty="0"/>
              <a:t>the righteousness of God is revealed </a:t>
            </a:r>
            <a:r>
              <a:rPr lang="en-GB" sz="3000" dirty="0"/>
              <a:t>from faith for faith, as it is written, “The righteous shall live by faith.” </a:t>
            </a:r>
          </a:p>
          <a:p>
            <a:pPr algn="ctr"/>
            <a:endParaRPr lang="en-GB" sz="3000" dirty="0"/>
          </a:p>
          <a:p>
            <a:pPr algn="ctr"/>
            <a:r>
              <a:rPr lang="en-GB" sz="3000" dirty="0"/>
              <a:t>Romans 1:16-17</a:t>
            </a:r>
            <a:endParaRPr lang="en-ZA" sz="3000" dirty="0"/>
          </a:p>
        </p:txBody>
      </p:sp>
      <p:sp>
        <p:nvSpPr>
          <p:cNvPr id="8" name="Arrow: Curved Down 7">
            <a:extLst>
              <a:ext uri="{FF2B5EF4-FFF2-40B4-BE49-F238E27FC236}">
                <a16:creationId xmlns:a16="http://schemas.microsoft.com/office/drawing/2014/main" id="{A0199A8B-F071-B35E-A6DF-3A9DCF145AC8}"/>
              </a:ext>
            </a:extLst>
          </p:cNvPr>
          <p:cNvSpPr/>
          <p:nvPr/>
        </p:nvSpPr>
        <p:spPr>
          <a:xfrm rot="16200000">
            <a:off x="4976356" y="2545326"/>
            <a:ext cx="1334728" cy="432619"/>
          </a:xfrm>
          <a:prstGeom prst="curvedDownArrow">
            <a:avLst>
              <a:gd name="adj1" fmla="val 25000"/>
              <a:gd name="adj2" fmla="val 50000"/>
              <a:gd name="adj3" fmla="val 4772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ln>
                <a:solidFill>
                  <a:srgbClr val="FF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2A1391-AC8F-9785-F4E2-B126B1C32B73}"/>
              </a:ext>
            </a:extLst>
          </p:cNvPr>
          <p:cNvSpPr/>
          <p:nvPr/>
        </p:nvSpPr>
        <p:spPr>
          <a:xfrm>
            <a:off x="5717554" y="1337187"/>
            <a:ext cx="6233651" cy="472461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aseline="30000" dirty="0"/>
              <a:t>21</a:t>
            </a:r>
            <a:r>
              <a:rPr lang="en-GB" sz="3200" dirty="0"/>
              <a:t> For since, in the wisdom of God, the world through wisdom did not know God, </a:t>
            </a:r>
            <a:r>
              <a:rPr lang="en-GB" sz="3200" b="1" dirty="0">
                <a:solidFill>
                  <a:srgbClr val="0000FF"/>
                </a:solidFill>
              </a:rPr>
              <a:t>it pleased God through the foolishness of the message preached to save those who believe. </a:t>
            </a:r>
          </a:p>
          <a:p>
            <a:pPr algn="ctr"/>
            <a:endParaRPr lang="en-GB" sz="3200" dirty="0"/>
          </a:p>
          <a:p>
            <a:pPr algn="ctr"/>
            <a:r>
              <a:rPr lang="en-GB" sz="3200" dirty="0"/>
              <a:t>1 Corinthians 1:21</a:t>
            </a:r>
            <a:endParaRPr lang="en-ZA" sz="3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ABF0BE-BB02-78FA-E413-914DCD71265B}"/>
              </a:ext>
            </a:extLst>
          </p:cNvPr>
          <p:cNvSpPr/>
          <p:nvPr/>
        </p:nvSpPr>
        <p:spPr>
          <a:xfrm>
            <a:off x="5705314" y="1337186"/>
            <a:ext cx="6233651" cy="472461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aseline="30000" dirty="0"/>
              <a:t>44</a:t>
            </a:r>
            <a:r>
              <a:rPr lang="en-GB" sz="2000" dirty="0"/>
              <a:t> </a:t>
            </a:r>
            <a:r>
              <a:rPr lang="en-GB" sz="2000" b="1" dirty="0">
                <a:solidFill>
                  <a:srgbClr val="0000FF"/>
                </a:solidFill>
              </a:rPr>
              <a:t>No one can come to Me unless the Father who sent Me draws him</a:t>
            </a:r>
            <a:r>
              <a:rPr lang="en-GB" sz="2000" dirty="0"/>
              <a:t>; and I will raise him up at the last day. </a:t>
            </a:r>
            <a:r>
              <a:rPr lang="en-GB" sz="2000" baseline="30000" dirty="0"/>
              <a:t>45</a:t>
            </a:r>
            <a:r>
              <a:rPr lang="en-GB" sz="2000" dirty="0"/>
              <a:t> It is written in the prophets, </a:t>
            </a:r>
            <a:r>
              <a:rPr lang="en-GB" sz="2000" b="1" dirty="0">
                <a:solidFill>
                  <a:srgbClr val="0000FF"/>
                </a:solidFill>
              </a:rPr>
              <a:t>And they shall all be taught by God.’ </a:t>
            </a:r>
            <a:r>
              <a:rPr lang="en-GB" sz="2000" dirty="0"/>
              <a:t>Therefore everyone who has heard and learned from the Father comes to Me. </a:t>
            </a:r>
          </a:p>
          <a:p>
            <a:pPr algn="ctr"/>
            <a:r>
              <a:rPr lang="en-GB" sz="2000" dirty="0"/>
              <a:t>John 6:44-45</a:t>
            </a:r>
          </a:p>
          <a:p>
            <a:pPr algn="ctr"/>
            <a:endParaRPr lang="en-GB" sz="2000" dirty="0"/>
          </a:p>
          <a:p>
            <a:pPr algn="ctr"/>
            <a:r>
              <a:rPr lang="en-GB" sz="2000" baseline="30000" dirty="0"/>
              <a:t>13</a:t>
            </a:r>
            <a:r>
              <a:rPr lang="en-GB" sz="2000" dirty="0"/>
              <a:t> But we are bound to give thanks to God always for you, brethren beloved by the Lord, </a:t>
            </a:r>
            <a:r>
              <a:rPr lang="en-GB" sz="2000" b="1" dirty="0">
                <a:solidFill>
                  <a:srgbClr val="0000FF"/>
                </a:solidFill>
              </a:rPr>
              <a:t>because God from the beginning chose you for salvation</a:t>
            </a:r>
            <a:r>
              <a:rPr lang="en-GB" sz="2000" dirty="0"/>
              <a:t> through sanctification by the Spirit and belief in the truth, </a:t>
            </a:r>
            <a:r>
              <a:rPr lang="en-GB" sz="2000" baseline="30000" dirty="0"/>
              <a:t>14</a:t>
            </a:r>
            <a:r>
              <a:rPr lang="en-GB" sz="2000" dirty="0"/>
              <a:t> </a:t>
            </a:r>
            <a:r>
              <a:rPr lang="en-GB" sz="2000" b="1" dirty="0">
                <a:solidFill>
                  <a:srgbClr val="0000FF"/>
                </a:solidFill>
              </a:rPr>
              <a:t>to which He called you by our gospel, for the obtaining of the glory of our Lord Jesus Christ. </a:t>
            </a:r>
          </a:p>
          <a:p>
            <a:pPr algn="ctr"/>
            <a:r>
              <a:rPr lang="en-GB" sz="2000" dirty="0"/>
              <a:t>2 Thessalonians 2:13-14</a:t>
            </a:r>
            <a:endParaRPr lang="en-ZA" sz="20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422B47-7FDC-EB51-E5AA-221B1CE2A27E}"/>
              </a:ext>
            </a:extLst>
          </p:cNvPr>
          <p:cNvSpPr/>
          <p:nvPr/>
        </p:nvSpPr>
        <p:spPr>
          <a:xfrm>
            <a:off x="5734814" y="1337185"/>
            <a:ext cx="6233651" cy="472461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baseline="30000" dirty="0"/>
              <a:t>2</a:t>
            </a:r>
            <a:r>
              <a:rPr lang="en-GB" sz="3200" b="1" dirty="0"/>
              <a:t> in hope of eternal life which God, who cannot lie, promised before time began, </a:t>
            </a:r>
            <a:r>
              <a:rPr lang="en-GB" sz="3200" b="1" baseline="30000" dirty="0"/>
              <a:t>3</a:t>
            </a:r>
            <a:r>
              <a:rPr lang="en-GB" sz="3200" b="1" dirty="0"/>
              <a:t> </a:t>
            </a:r>
            <a:r>
              <a:rPr lang="en-GB" sz="3200" b="1" dirty="0">
                <a:solidFill>
                  <a:srgbClr val="0000FF"/>
                </a:solidFill>
              </a:rPr>
              <a:t>but has in due time manifested His word through preaching,</a:t>
            </a:r>
            <a:r>
              <a:rPr lang="en-GB" sz="3200" b="1" dirty="0"/>
              <a:t> which was committed to me according to the commandment of God our Savior; </a:t>
            </a:r>
          </a:p>
          <a:p>
            <a:pPr algn="ctr"/>
            <a:endParaRPr lang="en-GB" sz="3200" b="1" dirty="0"/>
          </a:p>
          <a:p>
            <a:pPr algn="ctr"/>
            <a:r>
              <a:rPr lang="en-GB" sz="3200" b="1" dirty="0"/>
              <a:t>Titus 1:2-3</a:t>
            </a:r>
            <a:endParaRPr lang="en-ZA" sz="3200" b="1" dirty="0"/>
          </a:p>
        </p:txBody>
      </p:sp>
    </p:spTree>
    <p:extLst>
      <p:ext uri="{BB962C8B-B14F-4D97-AF65-F5344CB8AC3E}">
        <p14:creationId xmlns:p14="http://schemas.microsoft.com/office/powerpoint/2010/main" val="1888357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BohoVogueVTI">
  <a:themeElements>
    <a:clrScheme name="AnalogousFromLightSeedRightStep">
      <a:dk1>
        <a:srgbClr val="000000"/>
      </a:dk1>
      <a:lt1>
        <a:srgbClr val="FFFFFF"/>
      </a:lt1>
      <a:dk2>
        <a:srgbClr val="3B3521"/>
      </a:dk2>
      <a:lt2>
        <a:srgbClr val="E2E6E8"/>
      </a:lt2>
      <a:accent1>
        <a:srgbClr val="BC9B84"/>
      </a:accent1>
      <a:accent2>
        <a:srgbClr val="ABA175"/>
      </a:accent2>
      <a:accent3>
        <a:srgbClr val="9BA57D"/>
      </a:accent3>
      <a:accent4>
        <a:srgbClr val="88AC75"/>
      </a:accent4>
      <a:accent5>
        <a:srgbClr val="81AC84"/>
      </a:accent5>
      <a:accent6>
        <a:srgbClr val="77AE92"/>
      </a:accent6>
      <a:hlink>
        <a:srgbClr val="5986A5"/>
      </a:hlink>
      <a:folHlink>
        <a:srgbClr val="7F7F7F"/>
      </a:folHlink>
    </a:clrScheme>
    <a:fontScheme name="Walbaum Display_Aptos">
      <a:majorFont>
        <a:latin typeface="Walbaum Display"/>
        <a:ea typeface=""/>
        <a:cs typeface=""/>
      </a:majorFont>
      <a:minorFont>
        <a:latin typeface="Apto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ohoVogueVTI" id="{8022F7FC-316B-4DD9-B9EB-BB68CC0DFA6F}" vid="{544DD2C6-9D23-4092-AACF-F55CEAA658FD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1628</Words>
  <Application>Microsoft Office PowerPoint</Application>
  <PresentationFormat>Widescreen</PresentationFormat>
  <Paragraphs>89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Angsana New</vt:lpstr>
      <vt:lpstr>Aptos</vt:lpstr>
      <vt:lpstr>Aptos Display</vt:lpstr>
      <vt:lpstr>Aptos Light</vt:lpstr>
      <vt:lpstr>Arial</vt:lpstr>
      <vt:lpstr>Arial Black</vt:lpstr>
      <vt:lpstr>Arial Rounded MT Bold</vt:lpstr>
      <vt:lpstr>Calibri</vt:lpstr>
      <vt:lpstr>Open Sans</vt:lpstr>
      <vt:lpstr>Walbaum Display</vt:lpstr>
      <vt:lpstr>BohoVogueVTI</vt:lpstr>
      <vt:lpstr>Custom Design</vt:lpstr>
      <vt:lpstr>A DEVOUT AND GODLY MAN WHO WAS NOT SAVED</vt:lpstr>
      <vt:lpstr>Acts 10:1-6</vt:lpstr>
      <vt:lpstr>Acts 10:1-6</vt:lpstr>
      <vt:lpstr>Acts 10:21-23</vt:lpstr>
      <vt:lpstr>Acts 10:32-33, Acts 10:40-43</vt:lpstr>
      <vt:lpstr>Acts 10:44-48</vt:lpstr>
      <vt:lpstr>THINGS TO NOTE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Khanyile Majola</dc:creator>
  <cp:lastModifiedBy>Khanyile Majola</cp:lastModifiedBy>
  <cp:revision>1</cp:revision>
  <dcterms:created xsi:type="dcterms:W3CDTF">2024-11-07T13:25:28Z</dcterms:created>
  <dcterms:modified xsi:type="dcterms:W3CDTF">2024-11-07T16:07:00Z</dcterms:modified>
</cp:coreProperties>
</file>